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8" r:id="rId6"/>
    <p:sldId id="259" r:id="rId7"/>
    <p:sldId id="265" r:id="rId8"/>
    <p:sldId id="266" r:id="rId9"/>
    <p:sldId id="270" r:id="rId10"/>
    <p:sldId id="271" r:id="rId11"/>
    <p:sldId id="269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82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22/08/2013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image" Target="../media/image8.png"/><Relationship Id="rId5" Type="http://schemas.openxmlformats.org/officeDocument/2006/relationships/package" Target="../embeddings/Microsoft_Excel_Worksheet1.xlsx"/><Relationship Id="rId10" Type="http://schemas.openxmlformats.org/officeDocument/2006/relationships/image" Target="../media/image5.emf"/><Relationship Id="rId4" Type="http://schemas.openxmlformats.org/officeDocument/2006/relationships/image" Target="../media/image7.png"/><Relationship Id="rId9" Type="http://schemas.openxmlformats.org/officeDocument/2006/relationships/package" Target="../embeddings/Microsoft_Excel_Worksheet3.xls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Análise </a:t>
            </a:r>
            <a:r>
              <a:rPr lang="pt-BR" dirty="0" smtClean="0"/>
              <a:t>estrutural qualitativa </a:t>
            </a:r>
            <a:r>
              <a:rPr lang="pt-BR" dirty="0" smtClean="0"/>
              <a:t>da flange da roda do EX</a:t>
            </a:r>
            <a:endParaRPr lang="pt-BR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5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6" t="62767" r="7937" b="16072"/>
          <a:stretch/>
        </p:blipFill>
        <p:spPr bwMode="auto">
          <a:xfrm>
            <a:off x="3389034" y="2636912"/>
            <a:ext cx="5503446" cy="13571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0" t="16860" r="12766" b="28571"/>
          <a:stretch/>
        </p:blipFill>
        <p:spPr bwMode="auto">
          <a:xfrm>
            <a:off x="3687137" y="368245"/>
            <a:ext cx="2108999" cy="212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3" t="32093" r="57207" b="33954"/>
          <a:stretch/>
        </p:blipFill>
        <p:spPr bwMode="auto">
          <a:xfrm>
            <a:off x="8106163" y="332657"/>
            <a:ext cx="862057" cy="21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8" t="16815" r="14080" b="26637"/>
          <a:stretch/>
        </p:blipFill>
        <p:spPr bwMode="auto">
          <a:xfrm>
            <a:off x="5914141" y="279785"/>
            <a:ext cx="2104371" cy="220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09598" y="6254691"/>
            <a:ext cx="8897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/>
              <a:t>Tally-ho</a:t>
            </a:r>
            <a:r>
              <a:rPr lang="pt-BR" sz="1400" dirty="0" smtClean="0"/>
              <a:t>: </a:t>
            </a:r>
            <a:r>
              <a:rPr lang="pt-BR" sz="1400" dirty="0" err="1" smtClean="0"/>
              <a:t>This</a:t>
            </a:r>
            <a:r>
              <a:rPr lang="pt-BR" sz="1400" dirty="0" smtClean="0"/>
              <a:t> </a:t>
            </a:r>
            <a:r>
              <a:rPr lang="pt-BR" sz="1400" dirty="0" err="1" smtClean="0"/>
              <a:t>expression</a:t>
            </a:r>
            <a:r>
              <a:rPr lang="pt-BR" sz="1400" dirty="0" smtClean="0"/>
              <a:t> </a:t>
            </a:r>
            <a:r>
              <a:rPr lang="pt-BR" sz="1400" dirty="0" err="1" smtClean="0"/>
              <a:t>became</a:t>
            </a:r>
            <a:r>
              <a:rPr lang="pt-BR" sz="1400" dirty="0" smtClean="0"/>
              <a:t> </a:t>
            </a:r>
            <a:r>
              <a:rPr lang="pt-BR" sz="1400" dirty="0" err="1" smtClean="0"/>
              <a:t>commonly</a:t>
            </a:r>
            <a:r>
              <a:rPr lang="pt-BR" sz="1400" dirty="0" smtClean="0"/>
              <a:t> </a:t>
            </a:r>
            <a:r>
              <a:rPr lang="pt-BR" sz="1400" dirty="0" err="1" smtClean="0"/>
              <a:t>used</a:t>
            </a:r>
            <a:r>
              <a:rPr lang="pt-BR" sz="1400" dirty="0" smtClean="0"/>
              <a:t> </a:t>
            </a:r>
            <a:r>
              <a:rPr lang="pt-BR" sz="1400" dirty="0" err="1" smtClean="0"/>
              <a:t>during</a:t>
            </a:r>
            <a:r>
              <a:rPr lang="pt-BR" sz="1400" dirty="0" smtClean="0"/>
              <a:t> </a:t>
            </a:r>
            <a:r>
              <a:rPr lang="pt-BR" sz="1400" dirty="0" err="1" smtClean="0"/>
              <a:t>the</a:t>
            </a:r>
            <a:r>
              <a:rPr lang="pt-BR" sz="1400" dirty="0" smtClean="0"/>
              <a:t> </a:t>
            </a:r>
            <a:r>
              <a:rPr lang="pt-BR" sz="1400" dirty="0" err="1" smtClean="0"/>
              <a:t>Second</a:t>
            </a:r>
            <a:r>
              <a:rPr lang="pt-BR" sz="1400" dirty="0" smtClean="0"/>
              <a:t> World War </a:t>
            </a:r>
            <a:r>
              <a:rPr lang="pt-BR" sz="1400" dirty="0" err="1" smtClean="0"/>
              <a:t>by</a:t>
            </a:r>
            <a:r>
              <a:rPr lang="pt-BR" sz="1400" dirty="0" smtClean="0"/>
              <a:t> </a:t>
            </a:r>
            <a:r>
              <a:rPr lang="pt-BR" sz="1400" dirty="0" err="1" smtClean="0"/>
              <a:t>English-speaking</a:t>
            </a:r>
            <a:r>
              <a:rPr lang="pt-BR" sz="1400" dirty="0" smtClean="0"/>
              <a:t> </a:t>
            </a:r>
            <a:r>
              <a:rPr lang="pt-BR" sz="1400" dirty="0" err="1" smtClean="0"/>
              <a:t>fighter</a:t>
            </a:r>
            <a:r>
              <a:rPr lang="pt-BR" sz="1400" dirty="0" smtClean="0"/>
              <a:t> </a:t>
            </a:r>
            <a:r>
              <a:rPr lang="pt-BR" sz="1400" dirty="0" err="1" smtClean="0"/>
              <a:t>pilots</a:t>
            </a:r>
            <a:r>
              <a:rPr lang="pt-BR" sz="1400" dirty="0" smtClean="0"/>
              <a:t> </a:t>
            </a:r>
            <a:r>
              <a:rPr lang="pt-BR" sz="1400" dirty="0" err="1" smtClean="0"/>
              <a:t>to</a:t>
            </a:r>
            <a:r>
              <a:rPr lang="pt-BR" sz="1400" dirty="0" smtClean="0"/>
              <a:t> </a:t>
            </a:r>
            <a:r>
              <a:rPr lang="pt-BR" sz="1400" dirty="0" err="1" smtClean="0"/>
              <a:t>say</a:t>
            </a:r>
            <a:r>
              <a:rPr lang="pt-BR" sz="1400" dirty="0" smtClean="0"/>
              <a:t> </a:t>
            </a:r>
            <a:r>
              <a:rPr lang="pt-BR" sz="1400" dirty="0" err="1" smtClean="0"/>
              <a:t>that</a:t>
            </a:r>
            <a:r>
              <a:rPr lang="pt-BR" sz="1400" dirty="0" smtClean="0"/>
              <a:t> na </a:t>
            </a:r>
            <a:r>
              <a:rPr lang="pt-BR" sz="1400" dirty="0" err="1" smtClean="0"/>
              <a:t>enemy</a:t>
            </a:r>
            <a:r>
              <a:rPr lang="pt-BR" sz="1400" dirty="0" smtClean="0"/>
              <a:t> </a:t>
            </a:r>
            <a:r>
              <a:rPr lang="pt-BR" sz="1400" dirty="0" err="1" smtClean="0"/>
              <a:t>aircraft</a:t>
            </a:r>
            <a:r>
              <a:rPr lang="pt-BR" sz="1400" dirty="0" smtClean="0"/>
              <a:t> </a:t>
            </a:r>
            <a:r>
              <a:rPr lang="pt-BR" sz="1400" dirty="0" err="1" smtClean="0"/>
              <a:t>has</a:t>
            </a:r>
            <a:r>
              <a:rPr lang="pt-BR" sz="1400" dirty="0" smtClean="0"/>
              <a:t> </a:t>
            </a:r>
            <a:r>
              <a:rPr lang="pt-BR" sz="1400" dirty="0" err="1" smtClean="0"/>
              <a:t>been</a:t>
            </a:r>
            <a:r>
              <a:rPr lang="pt-BR" sz="1400" dirty="0" smtClean="0"/>
              <a:t> </a:t>
            </a:r>
            <a:r>
              <a:rPr lang="pt-BR" sz="1400" dirty="0" err="1" smtClean="0"/>
              <a:t>sighted</a:t>
            </a:r>
            <a:r>
              <a:rPr lang="pt-BR" sz="1400" dirty="0" smtClean="0"/>
              <a:t>. (</a:t>
            </a:r>
            <a:r>
              <a:rPr lang="pt-BR" sz="1400" dirty="0" err="1" smtClean="0"/>
              <a:t>wikipedia</a:t>
            </a:r>
            <a:r>
              <a:rPr lang="pt-BR" sz="1400" dirty="0" smtClean="0"/>
              <a:t>)</a:t>
            </a:r>
            <a:endParaRPr lang="pt-BR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3" t="16666" r="9419" b="23958"/>
          <a:stretch/>
        </p:blipFill>
        <p:spPr bwMode="auto">
          <a:xfrm>
            <a:off x="222892" y="3501008"/>
            <a:ext cx="2764932" cy="24826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Conector de seta reta 6"/>
          <p:cNvCxnSpPr/>
          <p:nvPr/>
        </p:nvCxnSpPr>
        <p:spPr>
          <a:xfrm flipH="1">
            <a:off x="1852309" y="1988840"/>
            <a:ext cx="2575676" cy="1656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70350" y="332656"/>
            <a:ext cx="35639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5ª Simulação (artefato pouco rígido + cubo colado): </a:t>
            </a:r>
            <a:r>
              <a:rPr lang="pt-BR" dirty="0" err="1" smtClean="0"/>
              <a:t>E_art</a:t>
            </a:r>
            <a:r>
              <a:rPr lang="pt-BR" dirty="0" smtClean="0"/>
              <a:t> = </a:t>
            </a:r>
            <a:r>
              <a:rPr lang="pt-BR" dirty="0" err="1" smtClean="0"/>
              <a:t>E_manteiga</a:t>
            </a:r>
            <a:r>
              <a:rPr lang="pt-BR" dirty="0" smtClean="0"/>
              <a:t> = E_Al7075/1000</a:t>
            </a:r>
          </a:p>
          <a:p>
            <a:pPr algn="ctr"/>
            <a:r>
              <a:rPr lang="pt-BR" dirty="0" smtClean="0"/>
              <a:t>Conclusão: </a:t>
            </a:r>
            <a:r>
              <a:rPr lang="pt-BR" dirty="0" err="1" smtClean="0"/>
              <a:t>Tally-ho</a:t>
            </a:r>
            <a:r>
              <a:rPr lang="pt-BR" dirty="0" smtClean="0"/>
              <a:t>!!! Pico de tensão na região da trinca! Mas o valor está muito elevado.</a:t>
            </a:r>
          </a:p>
          <a:p>
            <a:pPr algn="ctr"/>
            <a:r>
              <a:rPr lang="pt-BR" dirty="0" smtClean="0"/>
              <a:t>Hipóteses: natureza matemática do modelo ⇒ reduzir número de elementos na curva da trinca</a:t>
            </a:r>
          </a:p>
        </p:txBody>
      </p:sp>
      <p:cxnSp>
        <p:nvCxnSpPr>
          <p:cNvPr id="14" name="Conector de seta reta 13"/>
          <p:cNvCxnSpPr/>
          <p:nvPr/>
        </p:nvCxnSpPr>
        <p:spPr>
          <a:xfrm flipV="1">
            <a:off x="1403648" y="3429000"/>
            <a:ext cx="2880320" cy="64807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2" descr="E:\Simu_flange_EX\Fotos\DSC0033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5" r="54487" b="24743"/>
          <a:stretch/>
        </p:blipFill>
        <p:spPr bwMode="auto">
          <a:xfrm flipH="1" flipV="1">
            <a:off x="3364477" y="4201123"/>
            <a:ext cx="5528003" cy="18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>
            <a:spLocks noChangeAspect="1"/>
          </p:cNvSpPr>
          <p:nvPr/>
        </p:nvSpPr>
        <p:spPr>
          <a:xfrm rot="3269959">
            <a:off x="224273" y="3899891"/>
            <a:ext cx="1238214" cy="316263"/>
          </a:xfrm>
          <a:prstGeom prst="rect">
            <a:avLst/>
          </a:prstGeom>
          <a:noFill/>
          <a:ln w="38100">
            <a:solidFill>
              <a:schemeClr val="tx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>
            <a:spLocks/>
          </p:cNvSpPr>
          <p:nvPr/>
        </p:nvSpPr>
        <p:spPr>
          <a:xfrm>
            <a:off x="4106043" y="1454485"/>
            <a:ext cx="864097" cy="809687"/>
          </a:xfrm>
          <a:prstGeom prst="rect">
            <a:avLst/>
          </a:prstGeom>
          <a:noFill/>
          <a:ln w="38100">
            <a:solidFill>
              <a:schemeClr val="tx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>
            <a:spLocks noChangeAspect="1"/>
          </p:cNvSpPr>
          <p:nvPr/>
        </p:nvSpPr>
        <p:spPr>
          <a:xfrm>
            <a:off x="6962585" y="4917069"/>
            <a:ext cx="1785879" cy="456147"/>
          </a:xfrm>
          <a:prstGeom prst="rect">
            <a:avLst/>
          </a:prstGeom>
          <a:noFill/>
          <a:ln w="38100">
            <a:solidFill>
              <a:schemeClr val="tx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59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43986" y="411629"/>
            <a:ext cx="35639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5ª Simulação (artefato pouco rígido + cubo colado): </a:t>
            </a:r>
            <a:r>
              <a:rPr lang="pt-BR" dirty="0" err="1" smtClean="0"/>
              <a:t>E_art</a:t>
            </a:r>
            <a:r>
              <a:rPr lang="pt-BR" dirty="0" smtClean="0"/>
              <a:t> = </a:t>
            </a:r>
            <a:r>
              <a:rPr lang="pt-BR" dirty="0" err="1" smtClean="0"/>
              <a:t>E_manteiga</a:t>
            </a:r>
            <a:r>
              <a:rPr lang="pt-BR" dirty="0" smtClean="0"/>
              <a:t> = E_Al7075/1000</a:t>
            </a:r>
          </a:p>
          <a:p>
            <a:pPr algn="ctr"/>
            <a:r>
              <a:rPr lang="pt-BR" dirty="0" smtClean="0"/>
              <a:t>Conclusão: </a:t>
            </a:r>
            <a:r>
              <a:rPr lang="pt-BR" dirty="0" err="1" smtClean="0"/>
              <a:t>Tally-ho</a:t>
            </a:r>
            <a:r>
              <a:rPr lang="pt-BR" dirty="0" smtClean="0"/>
              <a:t>!!! Pico de tensão na região da trinca! Mas o valor está muito elevado.</a:t>
            </a:r>
          </a:p>
          <a:p>
            <a:pPr algn="ctr"/>
            <a:r>
              <a:rPr lang="pt-BR" dirty="0" smtClean="0"/>
              <a:t>Hipóteses: natureza matemática do modelo ⇒ reduzir número de elementos na curva da trinca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3" t="32093" r="57207" b="33954"/>
          <a:stretch/>
        </p:blipFill>
        <p:spPr bwMode="auto">
          <a:xfrm>
            <a:off x="7956376" y="332657"/>
            <a:ext cx="1083852" cy="271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215994" y="3429000"/>
            <a:ext cx="35639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6</a:t>
            </a:r>
            <a:r>
              <a:rPr lang="pt-BR" dirty="0" smtClean="0"/>
              <a:t>ª Simulação (menos elementos): imagem</a:t>
            </a:r>
          </a:p>
          <a:p>
            <a:pPr algn="ctr"/>
            <a:r>
              <a:rPr lang="pt-BR" dirty="0" smtClean="0"/>
              <a:t>Conclusão: Valor próximo e na mesma região. A princípio não é da natureza do problema </a:t>
            </a:r>
          </a:p>
          <a:p>
            <a:pPr algn="ctr"/>
            <a:r>
              <a:rPr lang="pt-BR" dirty="0" smtClean="0"/>
              <a:t>Hipóteses: análise de convergência de malha ou esforços estimados estão muito acima do real ou rigidez do artefato está muito longe da real ⇒ por enquanto nada </a:t>
            </a:r>
            <a:r>
              <a:rPr lang="pt-BR" dirty="0" smtClean="0"/>
              <a:t>(geometria </a:t>
            </a:r>
            <a:r>
              <a:rPr lang="pt-BR" dirty="0" smtClean="0"/>
              <a:t>e rigidez da </a:t>
            </a:r>
            <a:r>
              <a:rPr lang="pt-BR" dirty="0" smtClean="0"/>
              <a:t>roda, dados de telemetria, análise de convergência)</a:t>
            </a:r>
            <a:endParaRPr lang="pt-BR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1" t="59028" r="7557" b="16045"/>
          <a:stretch/>
        </p:blipFill>
        <p:spPr bwMode="auto">
          <a:xfrm rot="5400000">
            <a:off x="5950273" y="4681661"/>
            <a:ext cx="2867659" cy="82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0" t="17678" r="9931" b="24300"/>
          <a:stretch/>
        </p:blipFill>
        <p:spPr bwMode="auto">
          <a:xfrm>
            <a:off x="3732095" y="3658672"/>
            <a:ext cx="3059412" cy="285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31730" r="56968" b="34135"/>
          <a:stretch/>
        </p:blipFill>
        <p:spPr bwMode="auto">
          <a:xfrm>
            <a:off x="7884368" y="3717032"/>
            <a:ext cx="1138203" cy="276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1" t="16931" r="9616" b="24860"/>
          <a:stretch/>
        </p:blipFill>
        <p:spPr bwMode="auto">
          <a:xfrm>
            <a:off x="3855751" y="404664"/>
            <a:ext cx="2876489" cy="256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5" t="58017" r="8252" b="16651"/>
          <a:stretch/>
        </p:blipFill>
        <p:spPr bwMode="auto">
          <a:xfrm rot="5400000">
            <a:off x="6012294" y="1228974"/>
            <a:ext cx="2808313" cy="82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98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Considerações iniciais</a:t>
            </a:r>
            <a:br>
              <a:rPr lang="pt-BR" dirty="0" smtClean="0"/>
            </a:br>
            <a:r>
              <a:rPr lang="pt-BR" sz="3100" dirty="0" smtClean="0"/>
              <a:t>Geometria, malha e material</a:t>
            </a:r>
            <a:endParaRPr lang="pt-BR" sz="31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36295" y="2535781"/>
            <a:ext cx="1656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Alumínio </a:t>
            </a:r>
            <a:r>
              <a:rPr lang="pt-BR" dirty="0" smtClean="0"/>
              <a:t>7075:</a:t>
            </a:r>
          </a:p>
          <a:p>
            <a:r>
              <a:rPr lang="pt-BR" dirty="0" smtClean="0"/>
              <a:t>E = 77000GPa</a:t>
            </a:r>
          </a:p>
          <a:p>
            <a:r>
              <a:rPr lang="el-GR" dirty="0" smtClean="0"/>
              <a:t>ν</a:t>
            </a:r>
            <a:r>
              <a:rPr lang="pt-BR" dirty="0" smtClean="0"/>
              <a:t> </a:t>
            </a:r>
            <a:r>
              <a:rPr lang="pt-BR" dirty="0" smtClean="0"/>
              <a:t>= </a:t>
            </a:r>
            <a:r>
              <a:rPr lang="pt-BR" dirty="0" smtClean="0"/>
              <a:t>0,33</a:t>
            </a:r>
            <a:endParaRPr lang="pt-B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0" t="25770" r="22693" b="15592"/>
          <a:stretch/>
        </p:blipFill>
        <p:spPr bwMode="auto">
          <a:xfrm>
            <a:off x="392584" y="1700808"/>
            <a:ext cx="252323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1" t="16360" r="12379" b="17218"/>
          <a:stretch/>
        </p:blipFill>
        <p:spPr bwMode="auto">
          <a:xfrm>
            <a:off x="3595892" y="1991179"/>
            <a:ext cx="2674126" cy="178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3214256" y="3802379"/>
            <a:ext cx="3494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Detalhe da malha no local da trinca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936624" y="5373216"/>
            <a:ext cx="5279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Aperfeiçoamento do modelo ao longo das simulações, pois simulações iniciais mais rápidas </a:t>
            </a:r>
            <a:r>
              <a:rPr lang="pt-BR" dirty="0" smtClean="0"/>
              <a:t>já </a:t>
            </a:r>
            <a:r>
              <a:rPr lang="pt-BR" dirty="0" smtClean="0"/>
              <a:t>conseguem fornecer insights sobre o problema.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04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Condições de contorno</a:t>
            </a:r>
            <a:br>
              <a:rPr lang="pt-BR" dirty="0" smtClean="0"/>
            </a:br>
            <a:r>
              <a:rPr lang="pt-BR" sz="3100" dirty="0" smtClean="0"/>
              <a:t>(esforços e restrições)</a:t>
            </a:r>
            <a:endParaRPr lang="pt-BR" dirty="0"/>
          </a:p>
        </p:txBody>
      </p:sp>
      <p:grpSp>
        <p:nvGrpSpPr>
          <p:cNvPr id="3" name="Grupo 2"/>
          <p:cNvGrpSpPr>
            <a:grpSpLocks noChangeAspect="1"/>
          </p:cNvGrpSpPr>
          <p:nvPr/>
        </p:nvGrpSpPr>
        <p:grpSpPr>
          <a:xfrm>
            <a:off x="251520" y="1564135"/>
            <a:ext cx="3960440" cy="2440929"/>
            <a:chOff x="4499992" y="3956109"/>
            <a:chExt cx="4519120" cy="2785259"/>
          </a:xfrm>
        </p:grpSpPr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53" t="18500" r="22854" b="24326"/>
            <a:stretch/>
          </p:blipFill>
          <p:spPr bwMode="auto">
            <a:xfrm>
              <a:off x="4499992" y="3956109"/>
              <a:ext cx="2304259" cy="2785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21" t="16390" r="21248" b="24899"/>
            <a:stretch/>
          </p:blipFill>
          <p:spPr bwMode="auto">
            <a:xfrm>
              <a:off x="6757368" y="4077072"/>
              <a:ext cx="2261744" cy="234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2904366"/>
              </p:ext>
            </p:extLst>
          </p:nvPr>
        </p:nvGraphicFramePr>
        <p:xfrm>
          <a:off x="68929" y="4005064"/>
          <a:ext cx="22256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3" name="Planilha" r:id="rId5" imgW="1495472" imgH="771470" progId="Excel.Sheet.12">
                  <p:embed/>
                </p:oleObj>
              </mc:Choice>
              <mc:Fallback>
                <p:oleObj name="Planilha" r:id="rId5" imgW="1495472" imgH="771470" progId="Excel.Sheet.12">
                  <p:embed/>
                  <p:pic>
                    <p:nvPicPr>
                      <p:cNvPr id="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29" y="4005064"/>
                        <a:ext cx="22256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963348"/>
              </p:ext>
            </p:extLst>
          </p:nvPr>
        </p:nvGraphicFramePr>
        <p:xfrm>
          <a:off x="2346325" y="4005064"/>
          <a:ext cx="22256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Planilha" r:id="rId7" imgW="1495472" imgH="771470" progId="Excel.Sheet.12">
                  <p:embed/>
                </p:oleObj>
              </mc:Choice>
              <mc:Fallback>
                <p:oleObj name="Planilha" r:id="rId7" imgW="1495472" imgH="771470" progId="Excel.Sheet.12">
                  <p:embed/>
                  <p:pic>
                    <p:nvPicPr>
                      <p:cNvPr id="0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325" y="4005064"/>
                        <a:ext cx="22256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564180"/>
              </p:ext>
            </p:extLst>
          </p:nvPr>
        </p:nvGraphicFramePr>
        <p:xfrm>
          <a:off x="35496" y="5284117"/>
          <a:ext cx="1963738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5" name="Planilha" r:id="rId9" imgW="1495472" imgH="962043" progId="Excel.Sheet.12">
                  <p:embed/>
                </p:oleObj>
              </mc:Choice>
              <mc:Fallback>
                <p:oleObj name="Planilha" r:id="rId9" imgW="1495472" imgH="962043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5284117"/>
                        <a:ext cx="1963738" cy="126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4716016" y="1268760"/>
            <a:ext cx="3578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Restrições:</a:t>
            </a:r>
          </a:p>
          <a:p>
            <a:endParaRPr lang="pt-BR" dirty="0"/>
          </a:p>
          <a:p>
            <a:r>
              <a:rPr lang="pt-BR" dirty="0" smtClean="0"/>
              <a:t>Observação do custo computacional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14167" y="1198493"/>
            <a:ext cx="10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Esforços: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361486" y="6088577"/>
            <a:ext cx="2097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Atrito maior que o </a:t>
            </a:r>
          </a:p>
          <a:p>
            <a:r>
              <a:rPr lang="pt-BR" dirty="0" smtClean="0"/>
              <a:t>esforço longitudinal!</a:t>
            </a:r>
            <a:endParaRPr lang="pt-BR" dirty="0"/>
          </a:p>
        </p:txBody>
      </p:sp>
      <p:sp>
        <p:nvSpPr>
          <p:cNvPr id="15" name="Seta para a direita 14"/>
          <p:cNvSpPr/>
          <p:nvPr/>
        </p:nvSpPr>
        <p:spPr>
          <a:xfrm>
            <a:off x="1907704" y="6316508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4716016" y="2782669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1ª </a:t>
            </a:r>
            <a:r>
              <a:rPr lang="pt-BR" dirty="0" smtClean="0"/>
              <a:t>Simulação: atrito suficiente + cubo impedindo </a:t>
            </a:r>
            <a:r>
              <a:rPr lang="pt-BR" dirty="0" smtClean="0"/>
              <a:t>movimento</a:t>
            </a:r>
            <a:endParaRPr lang="pt-BR" dirty="0" smtClean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9" t="33221" r="51632" b="29412"/>
          <a:stretch/>
        </p:blipFill>
        <p:spPr bwMode="auto">
          <a:xfrm>
            <a:off x="5652120" y="4005064"/>
            <a:ext cx="2195643" cy="229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59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706686"/>
            <a:ext cx="2880320" cy="922114"/>
          </a:xfrm>
        </p:spPr>
        <p:txBody>
          <a:bodyPr>
            <a:normAutofit/>
          </a:bodyPr>
          <a:lstStyle/>
          <a:p>
            <a:r>
              <a:rPr lang="pt-BR" sz="3600" dirty="0" smtClean="0"/>
              <a:t>1ª Simulação</a:t>
            </a:r>
            <a:endParaRPr lang="pt-BR" sz="3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117735" y="2538769"/>
            <a:ext cx="336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Efeito dos componentes das forças na </a:t>
            </a:r>
            <a:r>
              <a:rPr lang="pt-BR" dirty="0" smtClean="0"/>
              <a:t>tensão </a:t>
            </a:r>
            <a:r>
              <a:rPr lang="pt-BR" dirty="0" smtClean="0"/>
              <a:t>e na geração de forças e momentos</a:t>
            </a:r>
            <a:r>
              <a:rPr lang="pt-BR" dirty="0" smtClean="0"/>
              <a:t>:</a:t>
            </a:r>
            <a:endParaRPr lang="pt-BR" dirty="0" smtClean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t="37649" r="67626" b="25843"/>
          <a:stretch/>
        </p:blipFill>
        <p:spPr bwMode="auto">
          <a:xfrm>
            <a:off x="7980895" y="188640"/>
            <a:ext cx="767569" cy="184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3901344" y="116632"/>
            <a:ext cx="2255358" cy="1947055"/>
            <a:chOff x="4112264" y="1948190"/>
            <a:chExt cx="2215746" cy="1912858"/>
          </a:xfrm>
        </p:grpSpPr>
        <p:pic>
          <p:nvPicPr>
            <p:cNvPr id="2057" name="Picture 9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76" t="25820" r="50000" b="29613"/>
            <a:stretch/>
          </p:blipFill>
          <p:spPr bwMode="auto">
            <a:xfrm rot="10800000">
              <a:off x="5868145" y="1948190"/>
              <a:ext cx="459865" cy="1912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13" t="25347" r="36391" b="30208"/>
            <a:stretch/>
          </p:blipFill>
          <p:spPr bwMode="auto">
            <a:xfrm>
              <a:off x="4112264" y="1988840"/>
              <a:ext cx="1827888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CaixaDeTexto 7"/>
          <p:cNvSpPr txBox="1"/>
          <p:nvPr/>
        </p:nvSpPr>
        <p:spPr>
          <a:xfrm>
            <a:off x="3483615" y="44624"/>
            <a:ext cx="440313" cy="197484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1400" dirty="0" smtClean="0"/>
              <a:t>LATERAL</a:t>
            </a:r>
            <a:endParaRPr lang="pt-BR" sz="1400" dirty="0"/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2" t="25820" r="33951" b="32986"/>
          <a:stretch/>
        </p:blipFill>
        <p:spPr bwMode="auto">
          <a:xfrm>
            <a:off x="6229998" y="189927"/>
            <a:ext cx="1726378" cy="1848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5" t="19485" r="14861" b="29811"/>
          <a:stretch/>
        </p:blipFill>
        <p:spPr bwMode="auto">
          <a:xfrm>
            <a:off x="3759142" y="2270834"/>
            <a:ext cx="2036994" cy="198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3538373" y="2091479"/>
            <a:ext cx="385555" cy="256165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1100" dirty="0" smtClean="0"/>
              <a:t>LONGITUDINAL</a:t>
            </a:r>
            <a:endParaRPr lang="pt-BR" sz="1100" dirty="0"/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17" t="22009" r="29697" b="27232"/>
          <a:stretch/>
        </p:blipFill>
        <p:spPr bwMode="auto">
          <a:xfrm>
            <a:off x="5724128" y="2379511"/>
            <a:ext cx="478507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9" t="36920" r="12072" b="48977"/>
          <a:stretch/>
        </p:blipFill>
        <p:spPr bwMode="auto">
          <a:xfrm>
            <a:off x="3948393" y="4179711"/>
            <a:ext cx="1775735" cy="37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0" t="32293" r="56088" b="33853"/>
          <a:stretch/>
        </p:blipFill>
        <p:spPr bwMode="auto">
          <a:xfrm>
            <a:off x="8133399" y="2420888"/>
            <a:ext cx="903097" cy="207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6" t="20784" r="15754" b="27629"/>
          <a:stretch/>
        </p:blipFill>
        <p:spPr bwMode="auto">
          <a:xfrm>
            <a:off x="6128481" y="2379511"/>
            <a:ext cx="182789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5" t="18500" r="16241" b="28763"/>
          <a:stretch/>
        </p:blipFill>
        <p:spPr bwMode="auto">
          <a:xfrm>
            <a:off x="3834582" y="4814401"/>
            <a:ext cx="1889546" cy="192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CaixaDeTexto 28"/>
          <p:cNvSpPr txBox="1"/>
          <p:nvPr/>
        </p:nvSpPr>
        <p:spPr>
          <a:xfrm>
            <a:off x="3483615" y="4766521"/>
            <a:ext cx="440313" cy="197484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pt-BR" sz="1400" dirty="0" smtClean="0"/>
              <a:t>NORMAL</a:t>
            </a:r>
            <a:endParaRPr lang="pt-BR" sz="1400" dirty="0"/>
          </a:p>
        </p:txBody>
      </p:sp>
      <p:pic>
        <p:nvPicPr>
          <p:cNvPr id="2072" name="Picture 2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6" t="18500" r="30478" b="27232"/>
          <a:stretch/>
        </p:blipFill>
        <p:spPr bwMode="auto">
          <a:xfrm>
            <a:off x="5652120" y="4814401"/>
            <a:ext cx="513014" cy="198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4" t="18500" r="17984" b="27430"/>
          <a:stretch/>
        </p:blipFill>
        <p:spPr bwMode="auto">
          <a:xfrm>
            <a:off x="6156176" y="4804354"/>
            <a:ext cx="1791242" cy="193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3" t="32490" r="56024" b="33755"/>
          <a:stretch/>
        </p:blipFill>
        <p:spPr bwMode="auto">
          <a:xfrm>
            <a:off x="8012861" y="4797152"/>
            <a:ext cx="951627" cy="20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8012861" y="-962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Von Misses</a:t>
            </a:r>
            <a:endParaRPr lang="pt-BR" sz="11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117735" y="4316903"/>
            <a:ext cx="3365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Conclusões </a:t>
            </a:r>
            <a:r>
              <a:rPr lang="pt-BR" dirty="0"/>
              <a:t>preliminares que serão usadas no cálculo de fadiga (devem ser verificadas no modelo estático final</a:t>
            </a:r>
            <a:r>
              <a:rPr lang="pt-BR" dirty="0" smtClean="0"/>
              <a:t>):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772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9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-27384"/>
            <a:ext cx="2880320" cy="922114"/>
          </a:xfrm>
        </p:spPr>
        <p:txBody>
          <a:bodyPr>
            <a:normAutofit/>
          </a:bodyPr>
          <a:lstStyle/>
          <a:p>
            <a:r>
              <a:rPr lang="pt-BR" sz="3600" dirty="0" smtClean="0"/>
              <a:t>1ª Simulação</a:t>
            </a:r>
            <a:endParaRPr lang="pt-BR" sz="36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3782919" y="251356"/>
            <a:ext cx="489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Efeito da força aplicada no meio ou no vazio:</a:t>
            </a: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4" t="37649" r="67626" b="25843"/>
          <a:stretch/>
        </p:blipFill>
        <p:spPr bwMode="auto">
          <a:xfrm>
            <a:off x="6522033" y="908720"/>
            <a:ext cx="930287" cy="22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3" t="25347" r="36391" b="30208"/>
          <a:stretch/>
        </p:blipFill>
        <p:spPr bwMode="auto">
          <a:xfrm>
            <a:off x="2192917" y="908720"/>
            <a:ext cx="2182824" cy="223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2" t="25820" r="33951" b="32986"/>
          <a:stretch/>
        </p:blipFill>
        <p:spPr bwMode="auto">
          <a:xfrm>
            <a:off x="4375741" y="908720"/>
            <a:ext cx="2057951" cy="220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2" t="17659" r="16558" b="25992"/>
          <a:stretch/>
        </p:blipFill>
        <p:spPr bwMode="auto">
          <a:xfrm>
            <a:off x="2287179" y="3356993"/>
            <a:ext cx="2023921" cy="207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2" name="Picture 4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3" t="17233" r="19158" b="26438"/>
          <a:stretch/>
        </p:blipFill>
        <p:spPr bwMode="auto">
          <a:xfrm>
            <a:off x="4434938" y="3356992"/>
            <a:ext cx="1812681" cy="207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3" name="Picture 4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8" t="31717" r="56673" b="34141"/>
          <a:stretch/>
        </p:blipFill>
        <p:spPr bwMode="auto">
          <a:xfrm>
            <a:off x="6535651" y="3356992"/>
            <a:ext cx="844661" cy="207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51520" y="5674022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Ordem e região da tensão máxima.</a:t>
            </a:r>
            <a:endParaRPr lang="pt-BR" dirty="0" smtClean="0"/>
          </a:p>
          <a:p>
            <a:pPr algn="ctr"/>
            <a:r>
              <a:rPr lang="pt-BR" dirty="0" smtClean="0"/>
              <a:t>Conclusão </a:t>
            </a:r>
            <a:r>
              <a:rPr lang="pt-BR" dirty="0" smtClean="0"/>
              <a:t>preliminar.</a:t>
            </a:r>
          </a:p>
          <a:p>
            <a:pPr algn="ctr"/>
            <a:r>
              <a:rPr lang="pt-BR" dirty="0" smtClean="0"/>
              <a:t>Conclusão para fadiga.</a:t>
            </a:r>
            <a:endParaRPr lang="pt-BR" dirty="0"/>
          </a:p>
        </p:txBody>
      </p:sp>
      <p:sp>
        <p:nvSpPr>
          <p:cNvPr id="5" name="Seta para a direita 4"/>
          <p:cNvSpPr/>
          <p:nvPr/>
        </p:nvSpPr>
        <p:spPr>
          <a:xfrm>
            <a:off x="5413286" y="2996952"/>
            <a:ext cx="310842" cy="720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>
            <a:off x="4603507" y="5157192"/>
            <a:ext cx="310842" cy="720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5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0350" y="1052736"/>
            <a:ext cx="3563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1ª Simulação (Superfície engastada)</a:t>
            </a:r>
          </a:p>
          <a:p>
            <a:pPr algn="ctr"/>
            <a:r>
              <a:rPr lang="pt-BR" dirty="0" smtClean="0"/>
              <a:t>Conclusão sobre a ordem e a região da tensão máxima.</a:t>
            </a:r>
            <a:endParaRPr lang="pt-BR" dirty="0" smtClean="0"/>
          </a:p>
          <a:p>
            <a:pPr algn="ctr"/>
            <a:r>
              <a:rPr lang="pt-BR" dirty="0" smtClean="0"/>
              <a:t>Hipótese: atrito insuficiente. </a:t>
            </a:r>
          </a:p>
          <a:p>
            <a:pPr algn="ctr"/>
            <a:r>
              <a:rPr lang="pt-BR" dirty="0" smtClean="0"/>
              <a:t>Ação </a:t>
            </a:r>
            <a:r>
              <a:rPr lang="pt-BR" dirty="0" smtClean="0"/>
              <a:t>⇒ </a:t>
            </a:r>
            <a:r>
              <a:rPr lang="pt-BR" dirty="0" smtClean="0"/>
              <a:t>parafuso passa a funcionar como pino e cubo continua restringindo movimento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0" y="3807038"/>
            <a:ext cx="35716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2ª Simulação (Atrito insuficiente): engaste no </a:t>
            </a:r>
            <a:r>
              <a:rPr lang="pt-BR" dirty="0"/>
              <a:t>parafuso + Rest. normal na </a:t>
            </a:r>
            <a:r>
              <a:rPr lang="pt-BR" dirty="0" smtClean="0"/>
              <a:t>superfície</a:t>
            </a:r>
          </a:p>
          <a:p>
            <a:pPr algn="ctr"/>
            <a:r>
              <a:rPr lang="pt-BR" dirty="0"/>
              <a:t>Conclusão sobre a ordem e a região da tensão máxima.</a:t>
            </a:r>
          </a:p>
          <a:p>
            <a:pPr algn="ctr"/>
            <a:r>
              <a:rPr lang="pt-BR" dirty="0" smtClean="0"/>
              <a:t>Hipótese</a:t>
            </a:r>
            <a:r>
              <a:rPr lang="pt-BR" dirty="0" smtClean="0"/>
              <a:t>: cubo não é rígido, a força do parafuso gera uma </a:t>
            </a:r>
            <a:r>
              <a:rPr lang="pt-BR" dirty="0" smtClean="0"/>
              <a:t>tensão.</a:t>
            </a:r>
          </a:p>
          <a:p>
            <a:pPr algn="ctr"/>
            <a:r>
              <a:rPr lang="pt-BR" dirty="0" smtClean="0"/>
              <a:t>Ação ⇒ </a:t>
            </a:r>
            <a:r>
              <a:rPr lang="pt-BR" dirty="0" smtClean="0"/>
              <a:t>inclusão da geometria do cubo e aplicação da força dos parafusos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00" t="19593" r="15865" b="25895"/>
          <a:stretch/>
        </p:blipFill>
        <p:spPr bwMode="auto">
          <a:xfrm>
            <a:off x="3571605" y="951462"/>
            <a:ext cx="2310801" cy="2267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43" t="18601" r="17315" b="25895"/>
          <a:stretch/>
        </p:blipFill>
        <p:spPr bwMode="auto">
          <a:xfrm>
            <a:off x="5803853" y="870467"/>
            <a:ext cx="2097570" cy="238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0" t="31895" r="56470" b="34053"/>
          <a:stretch/>
        </p:blipFill>
        <p:spPr bwMode="auto">
          <a:xfrm>
            <a:off x="8019045" y="764704"/>
            <a:ext cx="1017451" cy="2491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3" t="19645" r="17276" b="29427"/>
          <a:stretch/>
        </p:blipFill>
        <p:spPr bwMode="auto">
          <a:xfrm>
            <a:off x="3485957" y="3948413"/>
            <a:ext cx="2317896" cy="236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t="17448" r="19253" b="30729"/>
          <a:stretch/>
        </p:blipFill>
        <p:spPr bwMode="auto">
          <a:xfrm>
            <a:off x="5803853" y="3948413"/>
            <a:ext cx="2159223" cy="236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32031" r="55783" b="33984"/>
          <a:stretch/>
        </p:blipFill>
        <p:spPr bwMode="auto">
          <a:xfrm>
            <a:off x="7999664" y="3924689"/>
            <a:ext cx="1108840" cy="233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267744" y="159023"/>
            <a:ext cx="458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Aplicação dos esforços combinados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88261" y="404664"/>
            <a:ext cx="1120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Von Misses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5360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2" t="52033" r="24278" b="25769"/>
          <a:stretch/>
        </p:blipFill>
        <p:spPr bwMode="auto">
          <a:xfrm>
            <a:off x="1113755" y="1444745"/>
            <a:ext cx="1477108" cy="96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988261" y="404664"/>
            <a:ext cx="1120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Von Misses</a:t>
            </a:r>
            <a:endParaRPr lang="pt-BR" sz="1600" dirty="0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2" t="17857" r="13435" b="25199"/>
          <a:stretch/>
        </p:blipFill>
        <p:spPr bwMode="auto">
          <a:xfrm>
            <a:off x="3676019" y="743218"/>
            <a:ext cx="2264133" cy="228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9" t="31006" r="56006" b="32936"/>
          <a:stretch/>
        </p:blipFill>
        <p:spPr bwMode="auto">
          <a:xfrm>
            <a:off x="8038690" y="658580"/>
            <a:ext cx="1069814" cy="24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4" t="17014" r="15133" b="26637"/>
          <a:stretch/>
        </p:blipFill>
        <p:spPr bwMode="auto">
          <a:xfrm>
            <a:off x="5920286" y="743218"/>
            <a:ext cx="2180106" cy="228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7" t="18652" r="17339" b="26587"/>
          <a:stretch/>
        </p:blipFill>
        <p:spPr bwMode="auto">
          <a:xfrm>
            <a:off x="3676018" y="4089184"/>
            <a:ext cx="2244267" cy="2220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143986" y="3933056"/>
            <a:ext cx="35639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4ª Simulação (atrito):</a:t>
            </a:r>
          </a:p>
          <a:p>
            <a:pPr algn="ctr"/>
            <a:r>
              <a:rPr lang="pt-BR" dirty="0" smtClean="0"/>
              <a:t>Conclusão: Resultado idêntico ao anterior. Redução da tensão na região posterior da ‘perninha’.</a:t>
            </a:r>
          </a:p>
          <a:p>
            <a:pPr algn="ctr"/>
            <a:r>
              <a:rPr lang="pt-BR" dirty="0" smtClean="0"/>
              <a:t>Hipótese: o artefato rígido está concentrando a tensão ⇒ artefato com menor rigidez e uso da condição colada (</a:t>
            </a:r>
            <a:r>
              <a:rPr lang="pt-BR" dirty="0" err="1" smtClean="0"/>
              <a:t>simu</a:t>
            </a:r>
            <a:r>
              <a:rPr lang="pt-BR" dirty="0" smtClean="0"/>
              <a:t>. mais rápida - linear).</a:t>
            </a:r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7" t="17262" r="18643" b="26388"/>
          <a:stretch/>
        </p:blipFill>
        <p:spPr bwMode="auto">
          <a:xfrm>
            <a:off x="5868144" y="4052728"/>
            <a:ext cx="2124012" cy="225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4" t="31895" r="56886" b="32589"/>
          <a:stretch/>
        </p:blipFill>
        <p:spPr bwMode="auto">
          <a:xfrm>
            <a:off x="8112202" y="3985589"/>
            <a:ext cx="966440" cy="242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I:\wald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4" r="23081" b="73267"/>
          <a:stretch/>
        </p:blipFill>
        <p:spPr bwMode="auto">
          <a:xfrm rot="7680000">
            <a:off x="5211721" y="2189514"/>
            <a:ext cx="205897" cy="34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0350" y="494670"/>
            <a:ext cx="3563918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3</a:t>
            </a:r>
            <a:r>
              <a:rPr lang="pt-BR" dirty="0" smtClean="0"/>
              <a:t>ª Simulação (cubo): contato colado, superfície das porcas e restrições na região do rolamento</a:t>
            </a:r>
          </a:p>
          <a:p>
            <a:pPr algn="ctr"/>
            <a:r>
              <a:rPr lang="pt-BR" dirty="0" smtClean="0"/>
              <a:t>Conclusão: Surgiram tensões na região da trinca, mas o pico está na região do artefato.</a:t>
            </a:r>
          </a:p>
          <a:p>
            <a:pPr algn="ctr"/>
            <a:r>
              <a:rPr lang="pt-BR" dirty="0" smtClean="0"/>
              <a:t>Hipótese: o contato colado está impedindo que parte da tensão seja propagada para a região da trinca ⇒ contato de atrito</a:t>
            </a:r>
          </a:p>
        </p:txBody>
      </p:sp>
    </p:spTree>
    <p:extLst>
      <p:ext uri="{BB962C8B-B14F-4D97-AF65-F5344CB8AC3E}">
        <p14:creationId xmlns:p14="http://schemas.microsoft.com/office/powerpoint/2010/main" val="272247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6" t="62767" r="7937" b="16072"/>
          <a:stretch/>
        </p:blipFill>
        <p:spPr bwMode="auto">
          <a:xfrm>
            <a:off x="3389034" y="2636912"/>
            <a:ext cx="5503446" cy="13571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0" t="16860" r="12766" b="28571"/>
          <a:stretch/>
        </p:blipFill>
        <p:spPr bwMode="auto">
          <a:xfrm>
            <a:off x="3687137" y="368245"/>
            <a:ext cx="2108999" cy="212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3" t="32093" r="57207" b="33954"/>
          <a:stretch/>
        </p:blipFill>
        <p:spPr bwMode="auto">
          <a:xfrm>
            <a:off x="8106163" y="332657"/>
            <a:ext cx="862057" cy="21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8" t="16815" r="14080" b="26637"/>
          <a:stretch/>
        </p:blipFill>
        <p:spPr bwMode="auto">
          <a:xfrm>
            <a:off x="5914141" y="279785"/>
            <a:ext cx="2104371" cy="220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3" t="16666" r="9419" b="23958"/>
          <a:stretch/>
        </p:blipFill>
        <p:spPr bwMode="auto">
          <a:xfrm>
            <a:off x="222892" y="3501008"/>
            <a:ext cx="2764932" cy="24826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Conector de seta reta 6"/>
          <p:cNvCxnSpPr/>
          <p:nvPr/>
        </p:nvCxnSpPr>
        <p:spPr>
          <a:xfrm flipH="1">
            <a:off x="1852309" y="1988840"/>
            <a:ext cx="2575676" cy="1656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1403648" y="3429000"/>
            <a:ext cx="2880320" cy="64807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2" descr="E:\Simu_flange_EX\Fotos\DSC0033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5" r="54487" b="24743"/>
          <a:stretch/>
        </p:blipFill>
        <p:spPr bwMode="auto">
          <a:xfrm flipH="1" flipV="1">
            <a:off x="3364477" y="4201123"/>
            <a:ext cx="5528003" cy="18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>
            <a:spLocks noChangeAspect="1"/>
          </p:cNvSpPr>
          <p:nvPr/>
        </p:nvSpPr>
        <p:spPr>
          <a:xfrm rot="3269959">
            <a:off x="224273" y="3899891"/>
            <a:ext cx="1238214" cy="316263"/>
          </a:xfrm>
          <a:prstGeom prst="rect">
            <a:avLst/>
          </a:prstGeom>
          <a:noFill/>
          <a:ln w="38100">
            <a:solidFill>
              <a:schemeClr val="tx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>
            <a:spLocks/>
          </p:cNvSpPr>
          <p:nvPr/>
        </p:nvSpPr>
        <p:spPr>
          <a:xfrm>
            <a:off x="4106043" y="1454485"/>
            <a:ext cx="864097" cy="809687"/>
          </a:xfrm>
          <a:prstGeom prst="rect">
            <a:avLst/>
          </a:prstGeom>
          <a:noFill/>
          <a:ln w="38100">
            <a:solidFill>
              <a:schemeClr val="tx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>
            <a:spLocks noChangeAspect="1"/>
          </p:cNvSpPr>
          <p:nvPr/>
        </p:nvSpPr>
        <p:spPr>
          <a:xfrm>
            <a:off x="6962585" y="4917069"/>
            <a:ext cx="1785879" cy="456147"/>
          </a:xfrm>
          <a:prstGeom prst="rect">
            <a:avLst/>
          </a:prstGeom>
          <a:noFill/>
          <a:ln w="38100">
            <a:solidFill>
              <a:schemeClr val="tx1">
                <a:alpha val="4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42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0" t="16860" r="12766" b="28571"/>
          <a:stretch/>
        </p:blipFill>
        <p:spPr bwMode="auto">
          <a:xfrm>
            <a:off x="3687137" y="368245"/>
            <a:ext cx="2108999" cy="212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3" t="32093" r="57207" b="33954"/>
          <a:stretch/>
        </p:blipFill>
        <p:spPr bwMode="auto">
          <a:xfrm>
            <a:off x="8106163" y="332657"/>
            <a:ext cx="862057" cy="215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8" t="16815" r="14080" b="26637"/>
          <a:stretch/>
        </p:blipFill>
        <p:spPr bwMode="auto">
          <a:xfrm>
            <a:off x="5914141" y="279785"/>
            <a:ext cx="2104371" cy="220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6" t="62767" r="7937" b="16072"/>
          <a:stretch/>
        </p:blipFill>
        <p:spPr bwMode="auto">
          <a:xfrm>
            <a:off x="3389034" y="2636912"/>
            <a:ext cx="5503446" cy="13571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03" t="16666" r="9419" b="23958"/>
          <a:stretch/>
        </p:blipFill>
        <p:spPr bwMode="auto">
          <a:xfrm>
            <a:off x="222892" y="3501008"/>
            <a:ext cx="2764932" cy="24826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Conector de seta reta 6"/>
          <p:cNvCxnSpPr/>
          <p:nvPr/>
        </p:nvCxnSpPr>
        <p:spPr>
          <a:xfrm flipH="1">
            <a:off x="1852309" y="1988840"/>
            <a:ext cx="2575676" cy="1656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1403648" y="3429000"/>
            <a:ext cx="2880320" cy="64807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2" descr="E:\Simu_flange_EX\Fotos\DSC0033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85" r="54487" b="24743"/>
          <a:stretch/>
        </p:blipFill>
        <p:spPr bwMode="auto">
          <a:xfrm flipH="1" flipV="1">
            <a:off x="3364477" y="4201123"/>
            <a:ext cx="5528003" cy="189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E:\Simu_flange_EX\Fotos\DSC00333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t="1" b="-1761"/>
          <a:stretch/>
        </p:blipFill>
        <p:spPr bwMode="auto">
          <a:xfrm>
            <a:off x="755576" y="548680"/>
            <a:ext cx="7706073" cy="588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14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538</Words>
  <Application>Microsoft Office PowerPoint</Application>
  <PresentationFormat>Apresentação na tela (4:3)</PresentationFormat>
  <Paragraphs>54</Paragraphs>
  <Slides>11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3" baseType="lpstr">
      <vt:lpstr>Tema do Office</vt:lpstr>
      <vt:lpstr>Planilha</vt:lpstr>
      <vt:lpstr>Análise estrutural qualitativa da flange da roda do EX</vt:lpstr>
      <vt:lpstr>Considerações iniciais Geometria, malha e material</vt:lpstr>
      <vt:lpstr>Condições de contorno (esforços e restrições)</vt:lpstr>
      <vt:lpstr>1ª Simulação</vt:lpstr>
      <vt:lpstr>1ª Simulação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estrutural da flange da roda do EX</dc:title>
  <dc:creator>Rafael</dc:creator>
  <cp:lastModifiedBy>Rafa</cp:lastModifiedBy>
  <cp:revision>59</cp:revision>
  <dcterms:created xsi:type="dcterms:W3CDTF">2013-07-28T00:34:36Z</dcterms:created>
  <dcterms:modified xsi:type="dcterms:W3CDTF">2013-08-22T13:10:21Z</dcterms:modified>
</cp:coreProperties>
</file>